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73" r:id="rId5"/>
    <p:sldId id="262" r:id="rId6"/>
    <p:sldId id="263" r:id="rId7"/>
    <p:sldId id="264" r:id="rId8"/>
    <p:sldId id="265" r:id="rId9"/>
    <p:sldId id="258" r:id="rId10"/>
    <p:sldId id="268" r:id="rId11"/>
    <p:sldId id="269" r:id="rId12"/>
    <p:sldId id="270" r:id="rId13"/>
    <p:sldId id="271" r:id="rId14"/>
    <p:sldId id="272" r:id="rId15"/>
    <p:sldId id="274"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Advertising through social media</a:t>
            </a:r>
            <a:endParaRPr lang="en-US" dirty="0"/>
          </a:p>
        </p:txBody>
      </p:sp>
      <p:sp>
        <p:nvSpPr>
          <p:cNvPr id="3" name="Subtitle 2"/>
          <p:cNvSpPr>
            <a:spLocks noGrp="1"/>
          </p:cNvSpPr>
          <p:nvPr>
            <p:ph type="subTitle" idx="1"/>
          </p:nvPr>
        </p:nvSpPr>
        <p:spPr/>
        <p:txBody>
          <a:bodyPr/>
          <a:lstStyle/>
          <a:p>
            <a:pPr algn="ctr"/>
            <a:r>
              <a:rPr lang="en-US" dirty="0" smtClean="0"/>
              <a:t>Student’s Name</a:t>
            </a:r>
          </a:p>
          <a:p>
            <a:pPr algn="ctr"/>
            <a:r>
              <a:rPr lang="en-US" dirty="0" smtClean="0"/>
              <a:t>Institutional Affiliation </a:t>
            </a:r>
            <a:endParaRPr lang="en-US" dirty="0"/>
          </a:p>
        </p:txBody>
      </p:sp>
    </p:spTree>
    <p:extLst>
      <p:ext uri="{BB962C8B-B14F-4D97-AF65-F5344CB8AC3E}">
        <p14:creationId xmlns:p14="http://schemas.microsoft.com/office/powerpoint/2010/main" val="1691778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nSpc>
                <a:spcPct val="150000"/>
              </a:lnSpc>
            </a:pPr>
            <a:r>
              <a:rPr lang="en-US" sz="2100" dirty="0" smtClean="0">
                <a:latin typeface="Times New Roman" panose="02020603050405020304" pitchFamily="18" charset="0"/>
                <a:cs typeface="Times New Roman" panose="02020603050405020304" pitchFamily="18" charset="0"/>
              </a:rPr>
              <a:t>This presentation explores the concept of using social media by companies to advertise their products and services.</a:t>
            </a:r>
          </a:p>
          <a:p>
            <a:pPr>
              <a:lnSpc>
                <a:spcPct val="150000"/>
              </a:lnSpc>
            </a:pPr>
            <a:r>
              <a:rPr lang="en-US" sz="2100" dirty="0" smtClean="0">
                <a:latin typeface="Times New Roman" panose="02020603050405020304" pitchFamily="18" charset="0"/>
                <a:cs typeface="Times New Roman" panose="02020603050405020304" pitchFamily="18" charset="0"/>
              </a:rPr>
              <a:t>Today, many </a:t>
            </a:r>
            <a:r>
              <a:rPr lang="en-US" sz="2100" dirty="0" smtClean="0">
                <a:latin typeface="Times New Roman" panose="02020603050405020304" pitchFamily="18" charset="0"/>
                <a:cs typeface="Times New Roman" panose="02020603050405020304" pitchFamily="18" charset="0"/>
              </a:rPr>
              <a:t>companies and businesses are using social media platforms to advertise their products and services.</a:t>
            </a:r>
          </a:p>
          <a:p>
            <a:pPr>
              <a:lnSpc>
                <a:spcPct val="150000"/>
              </a:lnSpc>
            </a:pPr>
            <a:r>
              <a:rPr lang="en-US" sz="2100" dirty="0" smtClean="0">
                <a:latin typeface="Times New Roman" panose="02020603050405020304" pitchFamily="18" charset="0"/>
                <a:cs typeface="Times New Roman" panose="02020603050405020304" pitchFamily="18" charset="0"/>
              </a:rPr>
              <a:t>Social media platforms which are majorly used include Facebook, Twitter, </a:t>
            </a:r>
            <a:r>
              <a:rPr lang="en-US" sz="2100" dirty="0" smtClean="0">
                <a:latin typeface="Times New Roman" panose="02020603050405020304" pitchFamily="18" charset="0"/>
                <a:cs typeface="Times New Roman" panose="02020603050405020304" pitchFamily="18" charset="0"/>
              </a:rPr>
              <a:t>Instagram, and Snapchat</a:t>
            </a:r>
            <a:r>
              <a:rPr lang="en-US" sz="2100" dirty="0">
                <a:latin typeface="Times New Roman" panose="02020603050405020304" pitchFamily="18" charset="0"/>
                <a:cs typeface="Times New Roman" panose="02020603050405020304" pitchFamily="18" charset="0"/>
              </a:rPr>
              <a:t>.</a:t>
            </a:r>
            <a:endParaRPr lang="en-US" sz="2100" dirty="0" smtClean="0">
              <a:latin typeface="Times New Roman" panose="02020603050405020304" pitchFamily="18" charset="0"/>
              <a:cs typeface="Times New Roman" panose="02020603050405020304" pitchFamily="18" charset="0"/>
            </a:endParaRPr>
          </a:p>
          <a:p>
            <a:pPr>
              <a:lnSpc>
                <a:spcPct val="150000"/>
              </a:lnSpc>
            </a:pPr>
            <a:r>
              <a:rPr lang="en-US" sz="2100" dirty="0" smtClean="0">
                <a:latin typeface="Times New Roman" panose="02020603050405020304" pitchFamily="18" charset="0"/>
                <a:cs typeface="Times New Roman" panose="02020603050405020304" pitchFamily="18" charset="0"/>
              </a:rPr>
              <a:t>Advertising through social media is very essential in the 21</a:t>
            </a:r>
            <a:r>
              <a:rPr lang="en-US" sz="2100" baseline="30000" dirty="0" smtClean="0">
                <a:latin typeface="Times New Roman" panose="02020603050405020304" pitchFamily="18" charset="0"/>
                <a:cs typeface="Times New Roman" panose="02020603050405020304" pitchFamily="18" charset="0"/>
              </a:rPr>
              <a:t>st</a:t>
            </a:r>
            <a:r>
              <a:rPr lang="en-US" sz="2100" dirty="0" smtClean="0">
                <a:latin typeface="Times New Roman" panose="02020603050405020304" pitchFamily="18" charset="0"/>
                <a:cs typeface="Times New Roman" panose="02020603050405020304" pitchFamily="18" charset="0"/>
              </a:rPr>
              <a:t> century advertisement given the high </a:t>
            </a:r>
            <a:r>
              <a:rPr lang="en-US" sz="2100" dirty="0">
                <a:latin typeface="Times New Roman" panose="02020603050405020304" pitchFamily="18" charset="0"/>
                <a:cs typeface="Times New Roman" panose="02020603050405020304" pitchFamily="18" charset="0"/>
              </a:rPr>
              <a:t>number </a:t>
            </a:r>
            <a:r>
              <a:rPr lang="en-US" sz="2100" dirty="0" smtClean="0">
                <a:latin typeface="Times New Roman" panose="02020603050405020304" pitchFamily="18" charset="0"/>
                <a:cs typeface="Times New Roman" panose="02020603050405020304" pitchFamily="18" charset="0"/>
              </a:rPr>
              <a:t>of Millenials who </a:t>
            </a:r>
            <a:r>
              <a:rPr lang="en-US" sz="2100" dirty="0">
                <a:latin typeface="Times New Roman" panose="02020603050405020304" pitchFamily="18" charset="0"/>
                <a:cs typeface="Times New Roman" panose="02020603050405020304" pitchFamily="18" charset="0"/>
              </a:rPr>
              <a:t>are tech-savvy.  </a:t>
            </a:r>
            <a:endParaRPr lang="en-US" sz="2100" dirty="0" smtClean="0">
              <a:latin typeface="Times New Roman" panose="02020603050405020304" pitchFamily="18" charset="0"/>
              <a:cs typeface="Times New Roman" panose="02020603050405020304" pitchFamily="18" charset="0"/>
            </a:endParaRPr>
          </a:p>
          <a:p>
            <a:pPr>
              <a:lnSpc>
                <a:spcPct val="150000"/>
              </a:lnSpc>
            </a:pPr>
            <a:r>
              <a:rPr lang="en-US" sz="2100" dirty="0" smtClean="0">
                <a:latin typeface="Times New Roman" panose="02020603050405020304" pitchFamily="18" charset="0"/>
                <a:cs typeface="Times New Roman" panose="02020603050405020304" pitchFamily="18" charset="0"/>
              </a:rPr>
              <a:t>It is a must if a company is looking </a:t>
            </a:r>
            <a:r>
              <a:rPr lang="en-US" sz="2100" dirty="0">
                <a:latin typeface="Times New Roman" panose="02020603050405020304" pitchFamily="18" charset="0"/>
                <a:cs typeface="Times New Roman" panose="02020603050405020304" pitchFamily="18" charset="0"/>
              </a:rPr>
              <a:t>to </a:t>
            </a:r>
            <a:r>
              <a:rPr lang="en-US" sz="2100" dirty="0" smtClean="0">
                <a:latin typeface="Times New Roman" panose="02020603050405020304" pitchFamily="18" charset="0"/>
                <a:cs typeface="Times New Roman" panose="02020603050405020304" pitchFamily="18" charset="0"/>
              </a:rPr>
              <a:t>reach are </a:t>
            </a:r>
            <a:r>
              <a:rPr lang="en-US" sz="2100" dirty="0">
                <a:latin typeface="Times New Roman" panose="02020603050405020304" pitchFamily="18" charset="0"/>
                <a:cs typeface="Times New Roman" panose="02020603050405020304" pitchFamily="18" charset="0"/>
              </a:rPr>
              <a:t>n</a:t>
            </a:r>
            <a:r>
              <a:rPr lang="en-US" sz="2100" dirty="0" smtClean="0">
                <a:latin typeface="Times New Roman" panose="02020603050405020304" pitchFamily="18" charset="0"/>
                <a:cs typeface="Times New Roman" panose="02020603050405020304" pitchFamily="18" charset="0"/>
              </a:rPr>
              <a:t>ew targeted audience fast.</a:t>
            </a:r>
          </a:p>
          <a:p>
            <a:pPr>
              <a:lnSpc>
                <a:spcPct val="150000"/>
              </a:lnSpc>
            </a:pPr>
            <a:r>
              <a:rPr lang="en-US" sz="2100" dirty="0" smtClean="0">
                <a:latin typeface="Times New Roman" panose="02020603050405020304" pitchFamily="18" charset="0"/>
                <a:cs typeface="Times New Roman" panose="02020603050405020304" pitchFamily="18" charset="0"/>
              </a:rPr>
              <a:t>This presentation explains how </a:t>
            </a:r>
            <a:r>
              <a:rPr lang="en-US" sz="2100" dirty="0" smtClean="0">
                <a:latin typeface="Times New Roman" panose="02020603050405020304" pitchFamily="18" charset="0"/>
                <a:cs typeface="Times New Roman" panose="02020603050405020304" pitchFamily="18" charset="0"/>
              </a:rPr>
              <a:t>various </a:t>
            </a:r>
            <a:r>
              <a:rPr lang="en-US" sz="2100" dirty="0" smtClean="0">
                <a:latin typeface="Times New Roman" panose="02020603050405020304" pitchFamily="18" charset="0"/>
                <a:cs typeface="Times New Roman" panose="02020603050405020304" pitchFamily="18" charset="0"/>
              </a:rPr>
              <a:t>social media platforms </a:t>
            </a:r>
            <a:r>
              <a:rPr lang="en-US" sz="2100" dirty="0" smtClean="0">
                <a:latin typeface="Times New Roman" panose="02020603050405020304" pitchFamily="18" charset="0"/>
                <a:cs typeface="Times New Roman" panose="02020603050405020304" pitchFamily="18" charset="0"/>
              </a:rPr>
              <a:t>are used in advertising and the rationale for using social media in marketing.</a:t>
            </a:r>
            <a:endParaRPr lang="en-US" sz="2100" dirty="0" smtClean="0">
              <a:latin typeface="Times New Roman" panose="02020603050405020304" pitchFamily="18" charset="0"/>
              <a:cs typeface="Times New Roman" panose="02020603050405020304" pitchFamily="18" charset="0"/>
            </a:endParaRPr>
          </a:p>
          <a:p>
            <a:endParaRPr lang="en-US" dirty="0" smtClean="0"/>
          </a:p>
          <a:p>
            <a:endParaRPr lang="en-US" dirty="0"/>
          </a:p>
        </p:txBody>
      </p:sp>
    </p:spTree>
    <p:extLst>
      <p:ext uri="{BB962C8B-B14F-4D97-AF65-F5344CB8AC3E}">
        <p14:creationId xmlns:p14="http://schemas.microsoft.com/office/powerpoint/2010/main" val="389050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social media advertising</a:t>
            </a:r>
            <a:br>
              <a:rPr lang="en-US" dirty="0" smtClean="0"/>
            </a:br>
            <a:r>
              <a:rPr lang="en-US" dirty="0" smtClean="0"/>
              <a:t>1. Many </a:t>
            </a:r>
            <a:r>
              <a:rPr lang="en-US" dirty="0" smtClean="0"/>
              <a:t>customers are on social media</a:t>
            </a:r>
            <a:endParaRPr lang="en-US" dirty="0"/>
          </a:p>
        </p:txBody>
      </p:sp>
      <p:sp>
        <p:nvSpPr>
          <p:cNvPr id="3" name="Content Placeholder 2"/>
          <p:cNvSpPr>
            <a:spLocks noGrp="1"/>
          </p:cNvSpPr>
          <p:nvPr>
            <p:ph idx="1"/>
          </p:nvPr>
        </p:nvSpPr>
        <p:spPr/>
        <p:txBody>
          <a:bodyPr>
            <a:normAutofit lnSpcReduction="10000"/>
          </a:bodyPr>
          <a:lstStyle/>
          <a:p>
            <a:pPr>
              <a:lnSpc>
                <a:spcPct val="160000"/>
              </a:lnSpc>
            </a:pPr>
            <a:r>
              <a:rPr lang="en-US" dirty="0">
                <a:latin typeface="Times New Roman" panose="02020603050405020304" pitchFamily="18" charset="0"/>
                <a:cs typeface="Times New Roman" panose="02020603050405020304" pitchFamily="18" charset="0"/>
              </a:rPr>
              <a:t>Marketing through social media is one of the most versatile and cost-effective strategies that small businesses can use to reach their target audience and boost sales over time. That’s why 97% of marketers are using social media to reach their audiences</a:t>
            </a:r>
            <a:r>
              <a:rPr lang="en-US" dirty="0" smtClean="0">
                <a:latin typeface="Times New Roman" panose="02020603050405020304" pitchFamily="18" charset="0"/>
                <a:cs typeface="Times New Roman" panose="02020603050405020304" pitchFamily="18" charset="0"/>
              </a:rPr>
              <a:t>.</a:t>
            </a:r>
          </a:p>
          <a:p>
            <a:pPr>
              <a:lnSpc>
                <a:spcPct val="160000"/>
              </a:lnSpc>
            </a:pPr>
            <a:r>
              <a:rPr lang="en-US" dirty="0" smtClean="0">
                <a:latin typeface="Times New Roman" panose="02020603050405020304" pitchFamily="18" charset="0"/>
                <a:cs typeface="Times New Roman" panose="02020603050405020304" pitchFamily="18" charset="0"/>
              </a:rPr>
              <a:t>Many customers are spending a lot of time on social media channels. Statistics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how that 70% of the US population has at least one social media profile.</a:t>
            </a:r>
          </a:p>
          <a:p>
            <a:pPr>
              <a:lnSpc>
                <a:spcPct val="160000"/>
              </a:lnSpc>
            </a:pPr>
            <a:r>
              <a:rPr lang="en-US" dirty="0" smtClean="0">
                <a:latin typeface="Times New Roman" panose="02020603050405020304" pitchFamily="18" charset="0"/>
                <a:cs typeface="Times New Roman" panose="02020603050405020304" pitchFamily="18" charset="0"/>
              </a:rPr>
              <a:t>The number of social media users is expected to rise to 3 billion by 2020.</a:t>
            </a:r>
          </a:p>
          <a:p>
            <a:pPr>
              <a:lnSpc>
                <a:spcPct val="160000"/>
              </a:lnSpc>
            </a:pPr>
            <a:r>
              <a:rPr lang="en-US" dirty="0" smtClean="0">
                <a:latin typeface="Times New Roman" panose="02020603050405020304" pitchFamily="18" charset="0"/>
                <a:cs typeface="Times New Roman" panose="02020603050405020304" pitchFamily="18" charset="0"/>
              </a:rPr>
              <a:t>Since many consumers use social media every day, small businesses can reach them by social media.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762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Social </a:t>
            </a:r>
            <a:r>
              <a:rPr lang="en-US" dirty="0"/>
              <a:t>media marketing helps increase brand recognition</a:t>
            </a:r>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latin typeface="Times New Roman" panose="02020603050405020304" pitchFamily="18" charset="0"/>
                <a:cs typeface="Times New Roman" panose="02020603050405020304" pitchFamily="18" charset="0"/>
              </a:rPr>
              <a:t>marketing through social media helps you to improve visibility, thus increasing recognition of your </a:t>
            </a:r>
            <a:r>
              <a:rPr lang="en-US" dirty="0" smtClean="0">
                <a:latin typeface="Times New Roman" panose="02020603050405020304" pitchFamily="18" charset="0"/>
                <a:cs typeface="Times New Roman" panose="02020603050405020304" pitchFamily="18" charset="0"/>
              </a:rPr>
              <a:t>product (Wright et al., 2010).</a:t>
            </a:r>
            <a:endParaRPr lang="en-US"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Through social media, you make your product to millions of potential customers.</a:t>
            </a:r>
          </a:p>
          <a:p>
            <a:pPr>
              <a:lnSpc>
                <a:spcPct val="150000"/>
              </a:lnSpc>
            </a:pPr>
            <a:r>
              <a:rPr lang="en-US" dirty="0">
                <a:latin typeface="Times New Roman" panose="02020603050405020304" pitchFamily="18" charset="0"/>
                <a:cs typeface="Times New Roman" panose="02020603050405020304" pitchFamily="18" charset="0"/>
              </a:rPr>
              <a:t>By posting compelling and attractive content that adds value to the target audience, you make your product familiar and accessible to the customers.</a:t>
            </a:r>
          </a:p>
          <a:p>
            <a:pPr>
              <a:lnSpc>
                <a:spcPct val="150000"/>
              </a:lnSpc>
            </a:pPr>
            <a:r>
              <a:rPr lang="en-US" dirty="0">
                <a:latin typeface="Times New Roman" panose="02020603050405020304" pitchFamily="18" charset="0"/>
                <a:cs typeface="Times New Roman" panose="02020603050405020304" pitchFamily="18" charset="0"/>
              </a:rPr>
              <a:t>Many customers may not have heard of a certain product but as they browse through their social media accounts, they are able to learn more about the brand and the value that your company provides</a:t>
            </a:r>
            <a:r>
              <a:rPr lang="en-US" dirty="0" smtClean="0">
                <a:latin typeface="Times New Roman" panose="02020603050405020304" pitchFamily="18" charset="0"/>
                <a:cs typeface="Times New Roman" panose="02020603050405020304" pitchFamily="18" charset="0"/>
              </a:rPr>
              <a:t>.</a:t>
            </a:r>
          </a:p>
          <a:p>
            <a:pPr>
              <a:lnSpc>
                <a:spcPct val="150000"/>
              </a:lnSpc>
            </a:pPr>
            <a:r>
              <a:rPr lang="en-US" dirty="0">
                <a:latin typeface="Times New Roman" panose="02020603050405020304" pitchFamily="18" charset="0"/>
                <a:cs typeface="Times New Roman" panose="02020603050405020304" pitchFamily="18" charset="0"/>
              </a:rPr>
              <a:t>They may be interested in buying the product and they end up becoming your customers.</a:t>
            </a:r>
          </a:p>
          <a:p>
            <a:endParaRPr lang="en-US" dirty="0"/>
          </a:p>
          <a:p>
            <a:endParaRPr lang="en-US" dirty="0"/>
          </a:p>
        </p:txBody>
      </p:sp>
    </p:spTree>
    <p:extLst>
      <p:ext uri="{BB962C8B-B14F-4D97-AF65-F5344CB8AC3E}">
        <p14:creationId xmlns:p14="http://schemas.microsoft.com/office/powerpoint/2010/main" val="1874037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Different </a:t>
            </a:r>
            <a:r>
              <a:rPr lang="en-US" dirty="0" smtClean="0"/>
              <a:t>social media platforms enables you to reach the target audiences</a:t>
            </a: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Through social media advertisement, you can strategically target different audiences based on the platforms that your brand is active </a:t>
            </a:r>
            <a:r>
              <a:rPr lang="en-US" dirty="0" smtClean="0">
                <a:latin typeface="Times New Roman" panose="02020603050405020304" pitchFamily="18" charset="0"/>
                <a:cs typeface="Times New Roman" panose="02020603050405020304" pitchFamily="18" charset="0"/>
              </a:rPr>
              <a:t>on (</a:t>
            </a:r>
            <a:r>
              <a:rPr lang="nn-NO" dirty="0" smtClean="0">
                <a:latin typeface="Times New Roman" panose="02020603050405020304" pitchFamily="18" charset="0"/>
                <a:cs typeface="Times New Roman" panose="02020603050405020304" pitchFamily="18" charset="0"/>
              </a:rPr>
              <a:t>Khang et al. 2012</a:t>
            </a:r>
            <a:r>
              <a:rPr lang="nn-NO"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You can filter and reach your target market instead of just putting your marketing message for everyone to see.</a:t>
            </a:r>
          </a:p>
          <a:p>
            <a:pPr>
              <a:lnSpc>
                <a:spcPct val="150000"/>
              </a:lnSpc>
            </a:pPr>
            <a:r>
              <a:rPr lang="en-US" dirty="0" smtClean="0">
                <a:latin typeface="Times New Roman" panose="02020603050405020304" pitchFamily="18" charset="0"/>
                <a:cs typeface="Times New Roman" panose="02020603050405020304" pitchFamily="18" charset="0"/>
              </a:rPr>
              <a:t>The key to getting out of social media advertisement is to strategically choose which platforms or channels to invest your money, time and effort in.</a:t>
            </a:r>
          </a:p>
          <a:p>
            <a:pPr>
              <a:lnSpc>
                <a:spcPct val="150000"/>
              </a:lnSpc>
            </a:pPr>
            <a:r>
              <a:rPr lang="en-US" dirty="0" smtClean="0">
                <a:latin typeface="Times New Roman" panose="02020603050405020304" pitchFamily="18" charset="0"/>
                <a:cs typeface="Times New Roman" panose="02020603050405020304" pitchFamily="18" charset="0"/>
              </a:rPr>
              <a:t>This helps you dedicate your effort to your potential customers.</a:t>
            </a:r>
          </a:p>
          <a:p>
            <a:pPr>
              <a:lnSpc>
                <a:spcPct val="150000"/>
              </a:lnSpc>
            </a:pPr>
            <a:r>
              <a:rPr lang="en-US" dirty="0" smtClean="0">
                <a:latin typeface="Times New Roman" panose="02020603050405020304" pitchFamily="18" charset="0"/>
                <a:cs typeface="Times New Roman" panose="02020603050405020304" pitchFamily="18" charset="0"/>
              </a:rPr>
              <a:t>Social media also helps you to target and retarget ideal customers.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469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Advertisement </a:t>
            </a:r>
            <a:r>
              <a:rPr lang="en-US" dirty="0" smtClean="0"/>
              <a:t>through social media is cost effective</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Another benefit of social media marketing is that it is cost effective.</a:t>
            </a:r>
          </a:p>
          <a:p>
            <a:pPr>
              <a:lnSpc>
                <a:spcPct val="150000"/>
              </a:lnSpc>
            </a:pPr>
            <a:r>
              <a:rPr lang="en-US" dirty="0" smtClean="0">
                <a:latin typeface="Times New Roman" panose="02020603050405020304" pitchFamily="18" charset="0"/>
                <a:cs typeface="Times New Roman" panose="02020603050405020304" pitchFamily="18" charset="0"/>
              </a:rPr>
              <a:t>Through social media advertisement, you can cut marketing costs without sacrificing </a:t>
            </a:r>
            <a:r>
              <a:rPr lang="en-US" dirty="0" smtClean="0">
                <a:latin typeface="Times New Roman" panose="02020603050405020304" pitchFamily="18" charset="0"/>
                <a:cs typeface="Times New Roman" panose="02020603050405020304" pitchFamily="18" charset="0"/>
              </a:rPr>
              <a:t>results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(Wright, 2010).</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Depending on your goals and scope of your campaign, it is relatively cheaper to run paid ads on social medial platforms like Twitter and Facebook.</a:t>
            </a:r>
          </a:p>
          <a:p>
            <a:pPr>
              <a:lnSpc>
                <a:spcPct val="150000"/>
              </a:lnSpc>
            </a:pPr>
            <a:r>
              <a:rPr lang="en-US" dirty="0">
                <a:latin typeface="Times New Roman" panose="02020603050405020304" pitchFamily="18" charset="0"/>
                <a:cs typeface="Times New Roman" panose="02020603050405020304" pitchFamily="18" charset="0"/>
              </a:rPr>
              <a:t>Most of your social media results will come from investing time in creating and publishing content as well as having conversations with your fans and </a:t>
            </a:r>
            <a:r>
              <a:rPr lang="en-US" dirty="0" smtClean="0">
                <a:latin typeface="Times New Roman" panose="02020603050405020304" pitchFamily="18" charset="0"/>
                <a:cs typeface="Times New Roman" panose="02020603050405020304" pitchFamily="18" charset="0"/>
              </a:rPr>
              <a:t>followers.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64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Social </a:t>
            </a:r>
            <a:r>
              <a:rPr lang="en-US" dirty="0" smtClean="0"/>
              <a:t>media marketing helps you to interact with your customers</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Social media advertisement helps interact with your customers through asking and answering questions.</a:t>
            </a:r>
          </a:p>
          <a:p>
            <a:pPr>
              <a:lnSpc>
                <a:spcPct val="150000"/>
              </a:lnSpc>
            </a:pPr>
            <a:r>
              <a:rPr lang="en-US" dirty="0" smtClean="0">
                <a:latin typeface="Times New Roman" panose="02020603050405020304" pitchFamily="18" charset="0"/>
                <a:cs typeface="Times New Roman" panose="02020603050405020304" pitchFamily="18" charset="0"/>
              </a:rPr>
              <a:t>You can </a:t>
            </a:r>
            <a:r>
              <a:rPr lang="en-US" dirty="0" smtClean="0">
                <a:latin typeface="Times New Roman" panose="02020603050405020304" pitchFamily="18" charset="0"/>
                <a:cs typeface="Times New Roman" panose="02020603050405020304" pitchFamily="18" charset="0"/>
              </a:rPr>
              <a:t>use</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social media platforms to explain to your customers how a certain product or service works. This can be facilitate by a question and answer session.</a:t>
            </a:r>
          </a:p>
          <a:p>
            <a:pPr>
              <a:lnSpc>
                <a:spcPct val="150000"/>
              </a:lnSpc>
            </a:pPr>
            <a:r>
              <a:rPr lang="en-US" dirty="0">
                <a:latin typeface="Times New Roman" panose="02020603050405020304" pitchFamily="18" charset="0"/>
                <a:cs typeface="Times New Roman" panose="02020603050405020304" pitchFamily="18" charset="0"/>
              </a:rPr>
              <a:t> clients with various problems can chat with the support team who provide solutions for the queries </a:t>
            </a:r>
            <a:r>
              <a:rPr lang="en-US" dirty="0" smtClean="0">
                <a:latin typeface="Times New Roman" panose="02020603050405020304" pitchFamily="18" charset="0"/>
                <a:cs typeface="Times New Roman" panose="02020603050405020304" pitchFamily="18" charset="0"/>
              </a:rPr>
              <a:t>raised.</a:t>
            </a:r>
          </a:p>
          <a:p>
            <a:pPr>
              <a:lnSpc>
                <a:spcPct val="150000"/>
              </a:lnSpc>
            </a:pPr>
            <a:r>
              <a:rPr lang="en-US" dirty="0" smtClean="0">
                <a:latin typeface="Times New Roman" panose="02020603050405020304" pitchFamily="18" charset="0"/>
                <a:cs typeface="Times New Roman" panose="02020603050405020304" pitchFamily="18" charset="0"/>
              </a:rPr>
              <a:t>For example, when using Facebook, there are videos which familiarize customers with the services provided.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816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Social </a:t>
            </a:r>
            <a:r>
              <a:rPr lang="en-US" dirty="0" smtClean="0"/>
              <a:t>media marketing helps you gain new customer </a:t>
            </a:r>
            <a:r>
              <a:rPr lang="en-US" dirty="0" smtClean="0"/>
              <a:t>insights</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By chatting with the consumers online, you get an opportunity to know new insights into your customers.</a:t>
            </a:r>
          </a:p>
          <a:p>
            <a:pPr>
              <a:lnSpc>
                <a:spcPct val="150000"/>
              </a:lnSpc>
            </a:pPr>
            <a:r>
              <a:rPr lang="en-US" dirty="0" smtClean="0">
                <a:latin typeface="Times New Roman" panose="02020603050405020304" pitchFamily="18" charset="0"/>
                <a:cs typeface="Times New Roman" panose="02020603050405020304" pitchFamily="18" charset="0"/>
              </a:rPr>
              <a:t>You are able to know what the customers are interested in and what drives </a:t>
            </a:r>
            <a:r>
              <a:rPr lang="en-US" dirty="0" smtClean="0">
                <a:latin typeface="Times New Roman" panose="02020603050405020304" pitchFamily="18" charset="0"/>
                <a:cs typeface="Times New Roman" panose="02020603050405020304" pitchFamily="18" charset="0"/>
              </a:rPr>
              <a:t>them</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Khang </a:t>
            </a:r>
            <a:r>
              <a:rPr lang="en-US" dirty="0">
                <a:latin typeface="Times New Roman" panose="02020603050405020304" pitchFamily="18" charset="0"/>
                <a:cs typeface="Times New Roman" panose="02020603050405020304" pitchFamily="18" charset="0"/>
              </a:rPr>
              <a:t>et al. 2012).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You are able to trace changes in demand by checking on what the customers are talking  about on social media. That way, you have a better understanding of what they care about most.</a:t>
            </a:r>
          </a:p>
          <a:p>
            <a:pPr>
              <a:lnSpc>
                <a:spcPct val="150000"/>
              </a:lnSpc>
            </a:pPr>
            <a:r>
              <a:rPr lang="en-US" dirty="0" smtClean="0">
                <a:latin typeface="Times New Roman" panose="02020603050405020304" pitchFamily="18" charset="0"/>
                <a:cs typeface="Times New Roman" panose="02020603050405020304" pitchFamily="18" charset="0"/>
              </a:rPr>
              <a:t>You can ascertain your customer satisfaction, challenges and critics and this helps you improve where necessary.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6904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482" y="171718"/>
            <a:ext cx="8596668" cy="1320800"/>
          </a:xfrm>
        </p:spPr>
        <p:txBody>
          <a:bodyPr>
            <a:normAutofit/>
          </a:bodyPr>
          <a:lstStyle/>
          <a:p>
            <a:r>
              <a:rPr lang="en-US" dirty="0" smtClean="0"/>
              <a:t>Example of a Facebook post</a:t>
            </a:r>
            <a:br>
              <a:rPr lang="en-US" dirty="0" smtClean="0"/>
            </a:br>
            <a:r>
              <a:rPr lang="en-US" sz="2200" dirty="0" smtClean="0"/>
              <a:t>The post is an advert of mobile phone by Jumia (an online marketing company)</a:t>
            </a:r>
            <a:endParaRPr lang="en-US" sz="2200" dirty="0"/>
          </a:p>
        </p:txBody>
      </p:sp>
      <p:pic>
        <p:nvPicPr>
          <p:cNvPr id="4" name="Content Placeholder 3"/>
          <p:cNvPicPr>
            <a:picLocks noGrp="1" noChangeAspect="1"/>
          </p:cNvPicPr>
          <p:nvPr>
            <p:ph idx="1"/>
          </p:nvPr>
        </p:nvPicPr>
        <p:blipFill>
          <a:blip r:embed="rId2"/>
          <a:stretch>
            <a:fillRect/>
          </a:stretch>
        </p:blipFill>
        <p:spPr>
          <a:xfrm>
            <a:off x="1219379" y="1787101"/>
            <a:ext cx="3881437" cy="3881437"/>
          </a:xfrm>
          <a:prstGeom prst="rect">
            <a:avLst/>
          </a:prstGeom>
        </p:spPr>
      </p:pic>
      <p:pic>
        <p:nvPicPr>
          <p:cNvPr id="5" name="Content Placeholder 3"/>
          <p:cNvPicPr>
            <a:picLocks noChangeAspect="1"/>
          </p:cNvPicPr>
          <p:nvPr/>
        </p:nvPicPr>
        <p:blipFill>
          <a:blip r:embed="rId2"/>
          <a:stretch>
            <a:fillRect/>
          </a:stretch>
        </p:blipFill>
        <p:spPr>
          <a:xfrm>
            <a:off x="1384658" y="1879857"/>
            <a:ext cx="3881437" cy="3695924"/>
          </a:xfrm>
          <a:prstGeom prst="rect">
            <a:avLst/>
          </a:prstGeom>
        </p:spPr>
      </p:pic>
    </p:spTree>
    <p:extLst>
      <p:ext uri="{BB962C8B-B14F-4D97-AF65-F5344CB8AC3E}">
        <p14:creationId xmlns:p14="http://schemas.microsoft.com/office/powerpoint/2010/main" val="2031701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smtClean="0"/>
              <a:t>Types of social media platforms for </a:t>
            </a:r>
            <a:r>
              <a:rPr lang="en-US" sz="3100" dirty="0" smtClean="0"/>
              <a:t>advertisement</a:t>
            </a:r>
            <a:r>
              <a:rPr lang="en-US" dirty="0" smtClean="0"/>
              <a:t/>
            </a:r>
            <a:br>
              <a:rPr lang="en-US" dirty="0" smtClean="0"/>
            </a:br>
            <a:r>
              <a:rPr lang="en-US" dirty="0" smtClean="0"/>
              <a:t>Facebook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Facebook is one of the social media platforms which is used by many companies and businesses to advertise their brands.</a:t>
            </a:r>
          </a:p>
          <a:p>
            <a:pPr>
              <a:lnSpc>
                <a:spcPct val="150000"/>
              </a:lnSpc>
            </a:pPr>
            <a:r>
              <a:rPr lang="en-US" dirty="0" smtClean="0">
                <a:latin typeface="Times New Roman" panose="02020603050405020304" pitchFamily="18" charset="0"/>
                <a:cs typeface="Times New Roman" panose="02020603050405020304" pitchFamily="18" charset="0"/>
              </a:rPr>
              <a:t>Facebook ads are meant to create awareness to increase reach, conversations and considerations (Chu</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2011</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Through </a:t>
            </a:r>
            <a:r>
              <a:rPr lang="en-US" dirty="0">
                <a:latin typeface="Times New Roman" panose="02020603050405020304" pitchFamily="18" charset="0"/>
                <a:cs typeface="Times New Roman" panose="02020603050405020304" pitchFamily="18" charset="0"/>
              </a:rPr>
              <a:t>F</a:t>
            </a:r>
            <a:r>
              <a:rPr lang="en-US" dirty="0" smtClean="0">
                <a:latin typeface="Times New Roman" panose="02020603050405020304" pitchFamily="18" charset="0"/>
                <a:cs typeface="Times New Roman" panose="02020603050405020304" pitchFamily="18" charset="0"/>
              </a:rPr>
              <a:t>acebook, you can post photos and videos which helps you market your products and services.</a:t>
            </a:r>
          </a:p>
          <a:p>
            <a:pPr>
              <a:lnSpc>
                <a:spcPct val="150000"/>
              </a:lnSpc>
            </a:pPr>
            <a:r>
              <a:rPr lang="en-US" dirty="0" smtClean="0">
                <a:latin typeface="Times New Roman" panose="02020603050405020304" pitchFamily="18" charset="0"/>
                <a:cs typeface="Times New Roman" panose="02020603050405020304" pitchFamily="18" charset="0"/>
              </a:rPr>
              <a:t>With Facebook ads, you can choose the type of people you want to reach and deliver the ads to them via their news </a:t>
            </a:r>
            <a:r>
              <a:rPr lang="en-US" dirty="0" smtClean="0">
                <a:latin typeface="Times New Roman" panose="02020603050405020304" pitchFamily="18" charset="0"/>
                <a:cs typeface="Times New Roman" panose="02020603050405020304" pitchFamily="18" charset="0"/>
              </a:rPr>
              <a:t>feed (Chu</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2011</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Through Facebook you can boost your posts, increase conversions on your website, reach people near your business and get video views.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1931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Instagram ads</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latin typeface="Times New Roman" panose="02020603050405020304" pitchFamily="18" charset="0"/>
                <a:cs typeface="Times New Roman" panose="02020603050405020304" pitchFamily="18" charset="0"/>
              </a:rPr>
              <a:t>Instagram supports the same categories of campaign objectives as Facebook which are awareness, consideration and conversion.</a:t>
            </a:r>
          </a:p>
          <a:p>
            <a:pPr>
              <a:lnSpc>
                <a:spcPct val="150000"/>
              </a:lnSpc>
            </a:pPr>
            <a:r>
              <a:rPr lang="en-US" dirty="0" smtClean="0">
                <a:latin typeface="Times New Roman" panose="02020603050405020304" pitchFamily="18" charset="0"/>
                <a:cs typeface="Times New Roman" panose="02020603050405020304" pitchFamily="18" charset="0"/>
              </a:rPr>
              <a:t>Audience considerations is the most popular with millennials.</a:t>
            </a:r>
          </a:p>
          <a:p>
            <a:pPr>
              <a:lnSpc>
                <a:spcPct val="150000"/>
              </a:lnSpc>
            </a:pPr>
            <a:r>
              <a:rPr lang="en-US" dirty="0" smtClean="0">
                <a:latin typeface="Times New Roman" panose="02020603050405020304" pitchFamily="18" charset="0"/>
                <a:cs typeface="Times New Roman" panose="02020603050405020304" pitchFamily="18" charset="0"/>
              </a:rPr>
              <a:t>Instagram ad types include photos, videos, carousel, and collection.</a:t>
            </a:r>
          </a:p>
          <a:p>
            <a:pPr>
              <a:lnSpc>
                <a:spcPct val="150000"/>
              </a:lnSpc>
            </a:pPr>
            <a:r>
              <a:rPr lang="en-US" dirty="0" smtClean="0">
                <a:latin typeface="Times New Roman" panose="02020603050405020304" pitchFamily="18" charset="0"/>
                <a:cs typeface="Times New Roman" panose="02020603050405020304" pitchFamily="18" charset="0"/>
              </a:rPr>
              <a:t>Photos and videos are the regular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nstagram post and they show “sponsored” in the top right of the post.</a:t>
            </a:r>
          </a:p>
          <a:p>
            <a:pPr>
              <a:lnSpc>
                <a:spcPct val="150000"/>
              </a:lnSpc>
            </a:pPr>
            <a:r>
              <a:rPr lang="en-US" dirty="0" smtClean="0">
                <a:latin typeface="Times New Roman" panose="02020603050405020304" pitchFamily="18" charset="0"/>
                <a:cs typeface="Times New Roman" panose="02020603050405020304" pitchFamily="18" charset="0"/>
              </a:rPr>
              <a:t>In an Instagram carousel ad, viewers swipe to scroll through different images.</a:t>
            </a:r>
          </a:p>
          <a:p>
            <a:pPr>
              <a:lnSpc>
                <a:spcPct val="150000"/>
              </a:lnSpc>
            </a:pPr>
            <a:r>
              <a:rPr lang="en-US" dirty="0" smtClean="0">
                <a:latin typeface="Times New Roman" panose="02020603050405020304" pitchFamily="18" charset="0"/>
                <a:cs typeface="Times New Roman" panose="02020603050405020304" pitchFamily="18" charset="0"/>
              </a:rPr>
              <a:t>It is also important to caption the photos in order to clarify to the purpose and type of product.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377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 of </a:t>
            </a:r>
            <a:r>
              <a:rPr lang="en-US" dirty="0"/>
              <a:t>I</a:t>
            </a:r>
            <a:r>
              <a:rPr lang="en-US" dirty="0" smtClean="0"/>
              <a:t>nstagram post</a:t>
            </a:r>
            <a:endParaRPr lang="en-US" dirty="0"/>
          </a:p>
        </p:txBody>
      </p:sp>
      <p:pic>
        <p:nvPicPr>
          <p:cNvPr id="4" name="Content Placeholder 3"/>
          <p:cNvPicPr>
            <a:picLocks noGrp="1" noChangeAspect="1"/>
          </p:cNvPicPr>
          <p:nvPr>
            <p:ph idx="1"/>
          </p:nvPr>
        </p:nvPicPr>
        <p:blipFill>
          <a:blip r:embed="rId2"/>
          <a:stretch>
            <a:fillRect/>
          </a:stretch>
        </p:blipFill>
        <p:spPr>
          <a:xfrm>
            <a:off x="3219718" y="2134830"/>
            <a:ext cx="2936383" cy="3881437"/>
          </a:xfrm>
          <a:prstGeom prst="rect">
            <a:avLst/>
          </a:prstGeom>
        </p:spPr>
      </p:pic>
    </p:spTree>
    <p:extLst>
      <p:ext uri="{BB962C8B-B14F-4D97-AF65-F5344CB8AC3E}">
        <p14:creationId xmlns:p14="http://schemas.microsoft.com/office/powerpoint/2010/main" val="3695974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Instagram Post </a:t>
            </a:r>
            <a:endParaRPr lang="en-US" dirty="0"/>
          </a:p>
        </p:txBody>
      </p:sp>
      <p:pic>
        <p:nvPicPr>
          <p:cNvPr id="4" name="Content Placeholder 3"/>
          <p:cNvPicPr>
            <a:picLocks noGrp="1" noChangeAspect="1"/>
          </p:cNvPicPr>
          <p:nvPr>
            <p:ph idx="1"/>
          </p:nvPr>
        </p:nvPicPr>
        <p:blipFill>
          <a:blip r:embed="rId2"/>
          <a:stretch>
            <a:fillRect/>
          </a:stretch>
        </p:blipFill>
        <p:spPr>
          <a:xfrm>
            <a:off x="3554569" y="2160588"/>
            <a:ext cx="2743199" cy="3881437"/>
          </a:xfrm>
          <a:prstGeom prst="rect">
            <a:avLst/>
          </a:prstGeom>
        </p:spPr>
      </p:pic>
    </p:spTree>
    <p:extLst>
      <p:ext uri="{BB962C8B-B14F-4D97-AF65-F5344CB8AC3E}">
        <p14:creationId xmlns:p14="http://schemas.microsoft.com/office/powerpoint/2010/main" val="3841600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Twitter Ads</a:t>
            </a:r>
            <a:endParaRPr lang="en-US" dirty="0"/>
          </a:p>
        </p:txBody>
      </p:sp>
      <p:sp>
        <p:nvSpPr>
          <p:cNvPr id="3" name="Content Placeholder 2"/>
          <p:cNvSpPr>
            <a:spLocks noGrp="1"/>
          </p:cNvSpPr>
          <p:nvPr>
            <p:ph idx="1"/>
          </p:nvPr>
        </p:nvSpPr>
        <p:spPr/>
        <p:txBody>
          <a:bodyPr>
            <a:normAutofit fontScale="92500"/>
          </a:bodyPr>
          <a:lstStyle/>
          <a:p>
            <a:pPr lvl="1">
              <a:lnSpc>
                <a:spcPct val="150000"/>
              </a:lnSpc>
            </a:pPr>
            <a:r>
              <a:rPr lang="en-US" sz="1800" dirty="0" smtClean="0">
                <a:latin typeface="Times New Roman" panose="02020603050405020304" pitchFamily="18" charset="0"/>
                <a:cs typeface="Times New Roman" panose="02020603050405020304" pitchFamily="18" charset="0"/>
              </a:rPr>
              <a:t>Twitter ads work towards five different business objectives</a:t>
            </a:r>
          </a:p>
          <a:p>
            <a:pPr lvl="1">
              <a:lnSpc>
                <a:spcPct val="150000"/>
              </a:lnSpc>
            </a:pPr>
            <a:r>
              <a:rPr lang="en-US" sz="1800" dirty="0" smtClean="0">
                <a:latin typeface="Times New Roman" panose="02020603050405020304" pitchFamily="18" charset="0"/>
                <a:cs typeface="Times New Roman" panose="02020603050405020304" pitchFamily="18" charset="0"/>
              </a:rPr>
              <a:t>Tweet agreements promote tweet with the goal of starting conversations about your product.</a:t>
            </a:r>
          </a:p>
          <a:p>
            <a:pPr lvl="1">
              <a:lnSpc>
                <a:spcPct val="150000"/>
              </a:lnSpc>
            </a:pPr>
            <a:r>
              <a:rPr lang="en-US" sz="1800" dirty="0" smtClean="0">
                <a:latin typeface="Times New Roman" panose="02020603050405020304" pitchFamily="18" charset="0"/>
                <a:cs typeface="Times New Roman" panose="02020603050405020304" pitchFamily="18" charset="0"/>
              </a:rPr>
              <a:t>Followers: promote the Twitter account and pay per follower gained.</a:t>
            </a:r>
          </a:p>
          <a:p>
            <a:pPr lvl="1">
              <a:lnSpc>
                <a:spcPct val="150000"/>
              </a:lnSpc>
            </a:pPr>
            <a:r>
              <a:rPr lang="en-US" sz="1800" dirty="0" smtClean="0">
                <a:latin typeface="Times New Roman" panose="02020603050405020304" pitchFamily="18" charset="0"/>
                <a:cs typeface="Times New Roman" panose="02020603050405020304" pitchFamily="18" charset="0"/>
              </a:rPr>
              <a:t>Website clicks: these promote Tweets with website cards to encourage people to visit and act on the website.</a:t>
            </a:r>
          </a:p>
          <a:p>
            <a:pPr lvl="1">
              <a:lnSpc>
                <a:spcPct val="150000"/>
              </a:lnSpc>
            </a:pPr>
            <a:r>
              <a:rPr lang="en-US" sz="1800" dirty="0" smtClean="0">
                <a:latin typeface="Times New Roman" panose="02020603050405020304" pitchFamily="18" charset="0"/>
                <a:cs typeface="Times New Roman" panose="02020603050405020304" pitchFamily="18" charset="0"/>
              </a:rPr>
              <a:t>Awareness promote your Tweets to a large audience and pay for impressions (CPM).</a:t>
            </a:r>
          </a:p>
          <a:p>
            <a:pPr lvl="1">
              <a:lnSpc>
                <a:spcPct val="150000"/>
              </a:lnSpc>
            </a:pPr>
            <a:r>
              <a:rPr lang="en-US" sz="1800" dirty="0" smtClean="0">
                <a:latin typeface="Times New Roman" panose="02020603050405020304" pitchFamily="18" charset="0"/>
                <a:cs typeface="Times New Roman" panose="02020603050405020304" pitchFamily="18" charset="0"/>
              </a:rPr>
              <a:t>App installs promote tweets with App Cards and pay per click to open your app.</a:t>
            </a:r>
          </a:p>
          <a:p>
            <a:pPr lvl="1"/>
            <a:endParaRPr lang="en-US" dirty="0"/>
          </a:p>
        </p:txBody>
      </p:sp>
    </p:spTree>
    <p:extLst>
      <p:ext uri="{BB962C8B-B14F-4D97-AF65-F5344CB8AC3E}">
        <p14:creationId xmlns:p14="http://schemas.microsoft.com/office/powerpoint/2010/main" val="211784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Social media advertisement has become popular and almost inevitable to many businesses which aim at reaching many people globally.</a:t>
            </a:r>
          </a:p>
          <a:p>
            <a:pPr>
              <a:lnSpc>
                <a:spcPct val="150000"/>
              </a:lnSpc>
            </a:pPr>
            <a:r>
              <a:rPr lang="en-US" dirty="0" smtClean="0">
                <a:latin typeface="Times New Roman" panose="02020603050405020304" pitchFamily="18" charset="0"/>
                <a:cs typeface="Times New Roman" panose="02020603050405020304" pitchFamily="18" charset="0"/>
              </a:rPr>
              <a:t>Some of the merits of using social media for marketing include access to many customers online, it is cost effective, increase in brand recognition and it enables you to know the customer insights and demands.</a:t>
            </a:r>
          </a:p>
          <a:p>
            <a:pPr>
              <a:lnSpc>
                <a:spcPct val="150000"/>
              </a:lnSpc>
            </a:pPr>
            <a:r>
              <a:rPr lang="en-US" dirty="0" smtClean="0">
                <a:latin typeface="Times New Roman" panose="02020603050405020304" pitchFamily="18" charset="0"/>
                <a:cs typeface="Times New Roman" panose="02020603050405020304" pitchFamily="18" charset="0"/>
              </a:rPr>
              <a:t>Some of the social media platforms where you can advertise your brand are Twitter, Facebook, and Instagram.</a:t>
            </a:r>
          </a:p>
          <a:p>
            <a:pPr>
              <a:lnSpc>
                <a:spcPct val="150000"/>
              </a:lnSpc>
            </a:pPr>
            <a:r>
              <a:rPr lang="en-US" dirty="0" smtClean="0">
                <a:latin typeface="Times New Roman" panose="02020603050405020304" pitchFamily="18" charset="0"/>
                <a:cs typeface="Times New Roman" panose="02020603050405020304" pitchFamily="18" charset="0"/>
              </a:rPr>
              <a:t>Social media marketing is essential especially with the millennials who are tech-savvy.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2871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a:latin typeface="Times New Roman" panose="02020603050405020304" pitchFamily="18" charset="0"/>
                <a:cs typeface="Times New Roman" panose="02020603050405020304" pitchFamily="18" charset="0"/>
              </a:rPr>
              <a:t>Chu, S. C. (2011). Viral advertising in social media: Participation in Facebook groups </a:t>
            </a:r>
            <a:r>
              <a:rPr lang="en-US" dirty="0" smtClean="0">
                <a:latin typeface="Times New Roman" panose="02020603050405020304" pitchFamily="18" charset="0"/>
                <a:cs typeface="Times New Roman" panose="02020603050405020304" pitchFamily="18" charset="0"/>
              </a:rPr>
              <a:t>  		and </a:t>
            </a:r>
            <a:r>
              <a:rPr lang="en-US" dirty="0">
                <a:latin typeface="Times New Roman" panose="02020603050405020304" pitchFamily="18" charset="0"/>
                <a:cs typeface="Times New Roman" panose="02020603050405020304" pitchFamily="18" charset="0"/>
              </a:rPr>
              <a:t>responses among college-aged users. Journal of interactive advertising, </a:t>
            </a:r>
            <a:r>
              <a:rPr lang="en-US" dirty="0" smtClean="0">
                <a:latin typeface="Times New Roman" panose="02020603050405020304" pitchFamily="18" charset="0"/>
                <a:cs typeface="Times New Roman" panose="02020603050405020304" pitchFamily="18" charset="0"/>
              </a:rPr>
              <a:t>			12(1</a:t>
            </a:r>
            <a:r>
              <a:rPr lang="en-US" dirty="0">
                <a:latin typeface="Times New Roman" panose="02020603050405020304" pitchFamily="18" charset="0"/>
                <a:cs typeface="Times New Roman" panose="02020603050405020304" pitchFamily="18" charset="0"/>
              </a:rPr>
              <a:t>), 30-43</a:t>
            </a:r>
            <a:r>
              <a:rPr lang="en-US" dirty="0" smtClean="0">
                <a:latin typeface="Times New Roman" panose="02020603050405020304" pitchFamily="18" charset="0"/>
                <a:cs typeface="Times New Roman" panose="02020603050405020304" pitchFamily="18" charset="0"/>
              </a:rPr>
              <a:t>.</a:t>
            </a:r>
          </a:p>
          <a:p>
            <a:pPr>
              <a:lnSpc>
                <a:spcPct val="150000"/>
              </a:lnSpc>
            </a:pPr>
            <a:r>
              <a:rPr lang="en-US" dirty="0">
                <a:latin typeface="Times New Roman" panose="02020603050405020304" pitchFamily="18" charset="0"/>
                <a:cs typeface="Times New Roman" panose="02020603050405020304" pitchFamily="18" charset="0"/>
              </a:rPr>
              <a:t>Khang, H., Ki, E. J., &amp; Ye, L. (2012). Social media research in advertising, </a:t>
            </a:r>
            <a:r>
              <a:rPr lang="en-US" dirty="0" smtClean="0">
                <a:latin typeface="Times New Roman" panose="02020603050405020304" pitchFamily="18" charset="0"/>
                <a:cs typeface="Times New Roman" panose="02020603050405020304" pitchFamily="18" charset="0"/>
              </a:rPr>
              <a:t>			communication</a:t>
            </a:r>
            <a:r>
              <a:rPr lang="en-US" dirty="0">
                <a:latin typeface="Times New Roman" panose="02020603050405020304" pitchFamily="18" charset="0"/>
                <a:cs typeface="Times New Roman" panose="02020603050405020304" pitchFamily="18" charset="0"/>
              </a:rPr>
              <a:t>, marketing, and public relations, 1997–2010. Journalism &amp; Mass </a:t>
            </a:r>
            <a:r>
              <a:rPr lang="en-US" dirty="0" smtClean="0">
                <a:latin typeface="Times New Roman" panose="02020603050405020304" pitchFamily="18" charset="0"/>
                <a:cs typeface="Times New Roman" panose="02020603050405020304" pitchFamily="18" charset="0"/>
              </a:rPr>
              <a:t>		Communication </a:t>
            </a:r>
            <a:r>
              <a:rPr lang="en-US" dirty="0">
                <a:latin typeface="Times New Roman" panose="02020603050405020304" pitchFamily="18" charset="0"/>
                <a:cs typeface="Times New Roman" panose="02020603050405020304" pitchFamily="18" charset="0"/>
              </a:rPr>
              <a:t>Quarterly, 89(2), 279-298</a:t>
            </a:r>
            <a:r>
              <a:rPr lang="en-US" dirty="0" smtClean="0">
                <a:latin typeface="Times New Roman" panose="02020603050405020304" pitchFamily="18" charset="0"/>
                <a:cs typeface="Times New Roman" panose="02020603050405020304" pitchFamily="18" charset="0"/>
              </a:rPr>
              <a:t>.</a:t>
            </a:r>
          </a:p>
          <a:p>
            <a:pPr>
              <a:lnSpc>
                <a:spcPct val="150000"/>
              </a:lnSpc>
            </a:pPr>
            <a:r>
              <a:rPr lang="en-US" dirty="0">
                <a:latin typeface="Times New Roman" panose="02020603050405020304" pitchFamily="18" charset="0"/>
                <a:cs typeface="Times New Roman" panose="02020603050405020304" pitchFamily="18" charset="0"/>
              </a:rPr>
              <a:t>Wright, E., Khanfar, N. M., Harrington, C., &amp; </a:t>
            </a:r>
            <a:r>
              <a:rPr lang="en-US" dirty="0" err="1">
                <a:latin typeface="Times New Roman" panose="02020603050405020304" pitchFamily="18" charset="0"/>
                <a:cs typeface="Times New Roman" panose="02020603050405020304" pitchFamily="18" charset="0"/>
              </a:rPr>
              <a:t>Kizer</a:t>
            </a:r>
            <a:r>
              <a:rPr lang="en-US" dirty="0">
                <a:latin typeface="Times New Roman" panose="02020603050405020304" pitchFamily="18" charset="0"/>
                <a:cs typeface="Times New Roman" panose="02020603050405020304" pitchFamily="18" charset="0"/>
              </a:rPr>
              <a:t>, L. E. (2010). The lasting effects of </a:t>
            </a:r>
            <a:r>
              <a:rPr lang="en-US" dirty="0" smtClean="0">
                <a:latin typeface="Times New Roman" panose="02020603050405020304" pitchFamily="18" charset="0"/>
                <a:cs typeface="Times New Roman" panose="02020603050405020304" pitchFamily="18" charset="0"/>
              </a:rPr>
              <a:t>		social </a:t>
            </a:r>
            <a:r>
              <a:rPr lang="en-US" dirty="0">
                <a:latin typeface="Times New Roman" panose="02020603050405020304" pitchFamily="18" charset="0"/>
                <a:cs typeface="Times New Roman" panose="02020603050405020304" pitchFamily="18" charset="0"/>
              </a:rPr>
              <a:t>media trends on advertising. Journal of Business &amp; Economics Research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JBER), 8(11)</a:t>
            </a:r>
            <a:r>
              <a:rPr lang="en-US" dirty="0"/>
              <a:t>.</a:t>
            </a:r>
          </a:p>
        </p:txBody>
      </p:sp>
    </p:spTree>
    <p:extLst>
      <p:ext uri="{BB962C8B-B14F-4D97-AF65-F5344CB8AC3E}">
        <p14:creationId xmlns:p14="http://schemas.microsoft.com/office/powerpoint/2010/main" val="40681156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399</TotalTime>
  <Words>1192</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Times New Roman</vt:lpstr>
      <vt:lpstr>Trebuchet MS</vt:lpstr>
      <vt:lpstr>Wingdings 3</vt:lpstr>
      <vt:lpstr>Facet</vt:lpstr>
      <vt:lpstr>Advertising through social media</vt:lpstr>
      <vt:lpstr>Introduction </vt:lpstr>
      <vt:lpstr>Importance of social media advertising 1. Many customers are on social media</vt:lpstr>
      <vt:lpstr>2. Social media marketing helps increase brand recognition</vt:lpstr>
      <vt:lpstr>3. Different social media platforms enables you to reach the target audiences</vt:lpstr>
      <vt:lpstr>4. Advertisement through social media is cost effective</vt:lpstr>
      <vt:lpstr>5. Social media marketing helps you to interact with your customers</vt:lpstr>
      <vt:lpstr>6. Social media marketing helps you gain new customer insights</vt:lpstr>
      <vt:lpstr>Example of a Facebook post The post is an advert of mobile phone by Jumia (an online marketing company)</vt:lpstr>
      <vt:lpstr>Types of social media platforms for advertisement Facebook  </vt:lpstr>
      <vt:lpstr>Instagram ads</vt:lpstr>
      <vt:lpstr>Example of Instagram post</vt:lpstr>
      <vt:lpstr>Instagram Post </vt:lpstr>
      <vt:lpstr>Twitter Ads</vt:lpstr>
      <vt:lpstr>Conclusion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 through social media</dc:title>
  <dc:creator>HENRY</dc:creator>
  <cp:lastModifiedBy>HENRY</cp:lastModifiedBy>
  <cp:revision>25</cp:revision>
  <dcterms:created xsi:type="dcterms:W3CDTF">2019-08-10T04:44:51Z</dcterms:created>
  <dcterms:modified xsi:type="dcterms:W3CDTF">2019-08-10T11:25:37Z</dcterms:modified>
</cp:coreProperties>
</file>